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73" r:id="rId5"/>
    <p:sldId id="259" r:id="rId6"/>
    <p:sldId id="266" r:id="rId7"/>
    <p:sldId id="267" r:id="rId8"/>
    <p:sldId id="268" r:id="rId9"/>
    <p:sldId id="284" r:id="rId10"/>
    <p:sldId id="285" r:id="rId11"/>
    <p:sldId id="269" r:id="rId12"/>
    <p:sldId id="270" r:id="rId13"/>
    <p:sldId id="274" r:id="rId14"/>
    <p:sldId id="283" r:id="rId15"/>
    <p:sldId id="271" r:id="rId16"/>
    <p:sldId id="260" r:id="rId17"/>
    <p:sldId id="275" r:id="rId18"/>
    <p:sldId id="281" r:id="rId19"/>
    <p:sldId id="277" r:id="rId20"/>
    <p:sldId id="278" r:id="rId21"/>
    <p:sldId id="279" r:id="rId22"/>
    <p:sldId id="261" r:id="rId23"/>
    <p:sldId id="276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2" autoAdjust="0"/>
    <p:restoredTop sz="94660"/>
  </p:normalViewPr>
  <p:slideViewPr>
    <p:cSldViewPr snapToGrid="0">
      <p:cViewPr>
        <p:scale>
          <a:sx n="64" d="100"/>
          <a:sy n="64" d="100"/>
        </p:scale>
        <p:origin x="4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20384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0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2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2523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2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3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8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7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9214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77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B44C977-A931-4E24-A48C-0FB12C3F05C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F60BF7-7F4D-4A23-B137-71389978FB79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822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78575-A0F1-0331-A4A6-520459240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9770" y="1178424"/>
            <a:ext cx="8292460" cy="2117035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INTRODUCCION TO ROBOTICS.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C7A846-9887-7A51-DEC1-57E544ED8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396" y="3293193"/>
            <a:ext cx="2966761" cy="219821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B2</a:t>
            </a: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Cristhyan Ojeda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Mariano Ovelar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Farina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3396F8-62B3-07F7-9356-DDC98A0D048E}"/>
              </a:ext>
            </a:extLst>
          </p:cNvPr>
          <p:cNvSpPr txBox="1"/>
          <p:nvPr/>
        </p:nvSpPr>
        <p:spPr>
          <a:xfrm>
            <a:off x="6899253" y="4727735"/>
            <a:ext cx="39375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Professor: </a:t>
            </a:r>
            <a:r>
              <a:rPr lang="en-US" sz="2800" dirty="0"/>
              <a:t>Shuhao Liang. </a:t>
            </a:r>
          </a:p>
          <a:p>
            <a:r>
              <a:rPr lang="en-US" sz="2800" b="1" dirty="0"/>
              <a:t>T.A. </a:t>
            </a:r>
            <a:r>
              <a:rPr lang="en-US" sz="2800" dirty="0"/>
              <a:t>Marnel Altius</a:t>
            </a:r>
          </a:p>
        </p:txBody>
      </p:sp>
    </p:spTree>
    <p:extLst>
      <p:ext uri="{BB962C8B-B14F-4D97-AF65-F5344CB8AC3E}">
        <p14:creationId xmlns:p14="http://schemas.microsoft.com/office/powerpoint/2010/main" val="3679108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C3D9E7B-FB2C-DA80-0D39-97633937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18" t="4144" r="31587" b="8468"/>
          <a:stretch/>
        </p:blipFill>
        <p:spPr>
          <a:xfrm>
            <a:off x="741405" y="593124"/>
            <a:ext cx="5745892" cy="59930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23655ED-CEE3-D457-4FAA-787C9406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7" y="1381624"/>
            <a:ext cx="5445211" cy="40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8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F5252F6-3B54-BE3F-E68A-297FB22FA971}"/>
              </a:ext>
            </a:extLst>
          </p:cNvPr>
          <p:cNvSpPr txBox="1"/>
          <p:nvPr/>
        </p:nvSpPr>
        <p:spPr>
          <a:xfrm>
            <a:off x="927651" y="400571"/>
            <a:ext cx="10906539" cy="5767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Dynamics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dynamics of the robot describe how forces and torques are generated in response to desired motion, considering the robot's physical properties. These dynamics are typically represented using the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Euler-Lagrange equation: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6B38967-55A0-9700-7449-11997EF07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2" t="15396" r="18269" b="70981"/>
          <a:stretch/>
        </p:blipFill>
        <p:spPr bwMode="auto">
          <a:xfrm>
            <a:off x="4250030" y="1864387"/>
            <a:ext cx="4261780" cy="653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 descr="Interfaz de usuario gráfica, Texto, Carta, Correo electrónico&#10;&#10;Descripción generada automáticamente">
            <a:extLst>
              <a:ext uri="{FF2B5EF4-FFF2-40B4-BE49-F238E27FC236}">
                <a16:creationId xmlns:a16="http://schemas.microsoft.com/office/drawing/2014/main" id="{EB5D0950-B95C-B8D9-7924-6ECF931CE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1" y="2893290"/>
            <a:ext cx="7977810" cy="308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6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AFF64160-E6B1-C935-C485-86143A192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96" y="603677"/>
            <a:ext cx="8706678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2.1. Inertia Matrix M(q)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inertia matrix represents how the masses of the links affect the robot's movement: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1F4EE21-D6D8-B716-4241-8F018CFA6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9" t="48744" r="39049"/>
          <a:stretch/>
        </p:blipFill>
        <p:spPr bwMode="auto">
          <a:xfrm>
            <a:off x="974392" y="3986549"/>
            <a:ext cx="4445856" cy="1886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Imagen 1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8569DDD3-82AB-2B5D-5E93-BC33D3F96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693" y="1748880"/>
            <a:ext cx="7059109" cy="16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6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07690AE-238C-F3E5-6C1C-FA780D063012}"/>
              </a:ext>
            </a:extLst>
          </p:cNvPr>
          <p:cNvSpPr txBox="1"/>
          <p:nvPr/>
        </p:nvSpPr>
        <p:spPr>
          <a:xfrm>
            <a:off x="834887" y="268546"/>
            <a:ext cx="10031896" cy="671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s-419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2.2. Coriolis Matrix C (</a:t>
            </a:r>
            <a:r>
              <a:rPr lang="es-419" sz="1800" b="1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q, q˙</a:t>
            </a:r>
            <a:r>
              <a:rPr lang="es-419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Coriolis matrix contains terms that account for interactions between joint velocities: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kern="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coefficients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c</a:t>
            </a:r>
            <a:r>
              <a:rPr lang="en-US" sz="1800" b="1" kern="100" baseline="-250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ij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depend on the robot's configuration and physical properties.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2.3. Gravitational Terms G(q)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gravitational vector represents the torques needed to counteract gravity: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kern="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kern="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kern="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2FB3D132-CD05-F9C9-559E-0F54D4238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8957" r="4819" b="3702"/>
          <a:stretch/>
        </p:blipFill>
        <p:spPr bwMode="auto">
          <a:xfrm>
            <a:off x="3848818" y="1318177"/>
            <a:ext cx="4494364" cy="1219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Diagrama, Texto&#10;&#10;Descripción generada automáticamente">
            <a:extLst>
              <a:ext uri="{FF2B5EF4-FFF2-40B4-BE49-F238E27FC236}">
                <a16:creationId xmlns:a16="http://schemas.microsoft.com/office/drawing/2014/main" id="{D59C369C-6C41-4F97-41C1-CE2E9E7BC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18" y="4172588"/>
            <a:ext cx="4494364" cy="18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2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50E7D30-1D94-3C45-2623-E70075F8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61" y="411991"/>
            <a:ext cx="5736877" cy="47821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7DFD03F-5175-7790-1EA3-B5800BEC2B74}"/>
              </a:ext>
            </a:extLst>
          </p:cNvPr>
          <p:cNvSpPr txBox="1"/>
          <p:nvPr/>
        </p:nvSpPr>
        <p:spPr>
          <a:xfrm>
            <a:off x="741929" y="5453689"/>
            <a:ext cx="10972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dynamic equations form the foundation for calculating the forces and torques needed to move the robot accurately and efficiently</a:t>
            </a:r>
          </a:p>
        </p:txBody>
      </p:sp>
    </p:spTree>
    <p:extLst>
      <p:ext uri="{BB962C8B-B14F-4D97-AF65-F5344CB8AC3E}">
        <p14:creationId xmlns:p14="http://schemas.microsoft.com/office/powerpoint/2010/main" val="23695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AA35673-5F35-F874-5758-C54127619494}"/>
              </a:ext>
            </a:extLst>
          </p:cNvPr>
          <p:cNvSpPr txBox="1"/>
          <p:nvPr/>
        </p:nvSpPr>
        <p:spPr>
          <a:xfrm>
            <a:off x="1220029" y="405019"/>
            <a:ext cx="10522226" cy="7016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Summary of the Mathematical Model</a:t>
            </a:r>
            <a:endParaRPr lang="en-US" sz="44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Forward Kinematics: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effectLst/>
                <a:latin typeface="Symbol" panose="05050102010706020507" pitchFamily="18" charset="2"/>
                <a:ea typeface="Times New Roman" panose="02020603050405020304" pitchFamily="18" charset="0"/>
              </a:rPr>
              <a:t>·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end-effector's position is expressed as (x,</a:t>
            </a:r>
            <a:r>
              <a:rPr lang="en-US" sz="18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y,</a:t>
            </a:r>
            <a:r>
              <a:rPr lang="en-US" sz="18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z) in terms of the joint angles.</a:t>
            </a:r>
          </a:p>
          <a:p>
            <a:pPr marL="342900" marR="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Equation:</a:t>
            </a:r>
          </a:p>
          <a:p>
            <a:pPr marL="342900" marR="0" lvl="0" indent="-342900">
              <a:buFont typeface="+mj-lt"/>
              <a:buAutoNum type="arabicPeriod"/>
              <a:tabLst>
                <a:tab pos="457200" algn="l"/>
              </a:tabLst>
            </a:pP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+mj-lt"/>
              <a:buAutoNum type="arabicPeriod"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Where: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419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M(</a:t>
            </a:r>
            <a:r>
              <a:rPr lang="es-419" sz="1800" i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lang="es-419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) Inertia matriz.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C (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q, q˙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) Coriolis terms.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G(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): Gravitational terms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b="1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b="1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B22F87FB-53E9-EDB1-CA55-C1958FFB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8" r="8614"/>
          <a:stretch/>
        </p:blipFill>
        <p:spPr>
          <a:xfrm>
            <a:off x="5131902" y="1626094"/>
            <a:ext cx="2107095" cy="702137"/>
          </a:xfrm>
          <a:prstGeom prst="rect">
            <a:avLst/>
          </a:prstGeom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CE334017-32AF-4770-D452-B72DB52BA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62" y="3280950"/>
            <a:ext cx="3243675" cy="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3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16021-805B-6D6C-F98B-5563404B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34" y="473722"/>
            <a:ext cx="8911687" cy="6570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Robot Features</a:t>
            </a:r>
            <a:br>
              <a:rPr lang="en-US" sz="1800" kern="1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2EB9F26-D2BF-0C05-6CFE-0BC6BF45C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449713"/>
              </p:ext>
            </p:extLst>
          </p:nvPr>
        </p:nvGraphicFramePr>
        <p:xfrm>
          <a:off x="1382540" y="1711500"/>
          <a:ext cx="6341848" cy="4566101"/>
        </p:xfrm>
        <a:graphic>
          <a:graphicData uri="http://schemas.openxmlformats.org/drawingml/2006/table">
            <a:tbl>
              <a:tblPr firstRow="1" firstCol="1" bandRow="1"/>
              <a:tblGrid>
                <a:gridCol w="2147634">
                  <a:extLst>
                    <a:ext uri="{9D8B030D-6E8A-4147-A177-3AD203B41FA5}">
                      <a16:colId xmlns:a16="http://schemas.microsoft.com/office/drawing/2014/main" val="1367666853"/>
                    </a:ext>
                  </a:extLst>
                </a:gridCol>
                <a:gridCol w="4194214">
                  <a:extLst>
                    <a:ext uri="{9D8B030D-6E8A-4147-A177-3AD203B41FA5}">
                      <a16:colId xmlns:a16="http://schemas.microsoft.com/office/drawing/2014/main" val="24598883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Parameter</a:t>
                      </a:r>
                      <a:endParaRPr lang="en-US" sz="1800" b="1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800" b="1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35858"/>
                  </a:ext>
                </a:extLst>
              </a:tr>
              <a:tr h="296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Length of Link 1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​=35cm (0.35 m)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291564"/>
                  </a:ext>
                </a:extLst>
              </a:tr>
              <a:tr h="296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Length of Link 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=40cm (0.40 m)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663668"/>
                  </a:ext>
                </a:extLst>
              </a:tr>
              <a:tr h="296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Length of Link 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1600" kern="100" baseline="-250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=15cm (0.15 m)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148724"/>
                  </a:ext>
                </a:extLst>
              </a:tr>
              <a:tr h="23040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Mass of Robot Body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m=1.5kg (link 1)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170432"/>
                  </a:ext>
                </a:extLst>
              </a:tr>
              <a:tr h="2968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m=1.2kg (link 2)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138571"/>
                  </a:ext>
                </a:extLst>
              </a:tr>
              <a:tr h="2968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m=0.8kg (link 3)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422312"/>
                  </a:ext>
                </a:extLst>
              </a:tr>
              <a:tr h="296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Mass of the Load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kern="100" baseline="-250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load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=0.5kg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676285"/>
                  </a:ext>
                </a:extLst>
              </a:tr>
              <a:tr h="296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Maximum Angular Acceleration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α=1rad/s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854237"/>
                  </a:ext>
                </a:extLst>
              </a:tr>
              <a:tr h="296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Maximum Angular Velocity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ω=1.77rad/s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191005"/>
                  </a:ext>
                </a:extLst>
              </a:tr>
              <a:tr h="296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Gravitational Force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g=9.81m/s2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74352"/>
                  </a:ext>
                </a:extLst>
              </a:tr>
              <a:tr h="296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Maximum Torque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Calculated for each joint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56965"/>
                  </a:ext>
                </a:extLst>
              </a:tr>
              <a:tr h="926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Maximum Required Power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Calculated for each joint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406706"/>
                  </a:ext>
                </a:extLst>
              </a:tr>
            </a:tbl>
          </a:graphicData>
        </a:graphic>
      </p:graphicFrame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7D52C003-08FC-2952-3DA2-6FD3F6BA8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65" y="2494362"/>
            <a:ext cx="2748873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0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9C2B1E8-287B-AB77-5404-79C2D454BFF1}"/>
              </a:ext>
            </a:extLst>
          </p:cNvPr>
          <p:cNvSpPr txBox="1"/>
          <p:nvPr/>
        </p:nvSpPr>
        <p:spPr>
          <a:xfrm>
            <a:off x="1228467" y="315699"/>
            <a:ext cx="10963533" cy="827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Calculate Torque and Power for each joint</a:t>
            </a:r>
            <a:endParaRPr lang="en-US" sz="44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7F3721-491B-F61B-A165-4543F1CA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57" y="2478038"/>
            <a:ext cx="4734776" cy="2494863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166088C-D442-977A-8AF9-7FDE2D686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33" y="1569308"/>
            <a:ext cx="6545992" cy="512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605BF35-ACEF-57A6-B35E-7735FD5A8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73" y="173709"/>
            <a:ext cx="9242854" cy="5174239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4D5D7C6-00D6-0A98-9891-5CE7F5E9E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75" y="5357073"/>
            <a:ext cx="6794849" cy="13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25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ADC2C5-FD7B-1E01-1057-EBB8F3CC18E7}"/>
              </a:ext>
            </a:extLst>
          </p:cNvPr>
          <p:cNvSpPr txBox="1"/>
          <p:nvPr/>
        </p:nvSpPr>
        <p:spPr>
          <a:xfrm>
            <a:off x="3046970" y="264084"/>
            <a:ext cx="6098058" cy="827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Motor Specifications</a:t>
            </a:r>
            <a:endParaRPr lang="en-US" sz="4400" b="1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B342EA6-B4C0-7EE5-C602-603EA1E80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50807"/>
              </p:ext>
            </p:extLst>
          </p:nvPr>
        </p:nvGraphicFramePr>
        <p:xfrm>
          <a:off x="1136822" y="1272746"/>
          <a:ext cx="10812162" cy="5321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4054">
                  <a:extLst>
                    <a:ext uri="{9D8B030D-6E8A-4147-A177-3AD203B41FA5}">
                      <a16:colId xmlns:a16="http://schemas.microsoft.com/office/drawing/2014/main" val="1676256433"/>
                    </a:ext>
                  </a:extLst>
                </a:gridCol>
                <a:gridCol w="3604054">
                  <a:extLst>
                    <a:ext uri="{9D8B030D-6E8A-4147-A177-3AD203B41FA5}">
                      <a16:colId xmlns:a16="http://schemas.microsoft.com/office/drawing/2014/main" val="353948401"/>
                    </a:ext>
                  </a:extLst>
                </a:gridCol>
                <a:gridCol w="3604054">
                  <a:extLst>
                    <a:ext uri="{9D8B030D-6E8A-4147-A177-3AD203B41FA5}">
                      <a16:colId xmlns:a16="http://schemas.microsoft.com/office/drawing/2014/main" val="1972089368"/>
                    </a:ext>
                  </a:extLst>
                </a:gridCol>
              </a:tblGrid>
              <a:tr h="5321170">
                <a:tc>
                  <a:txBody>
                    <a:bodyPr/>
                    <a:lstStyle/>
                    <a:p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1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 torque: </a:t>
                      </a:r>
                      <a:r>
                        <a:rPr lang="es-419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τ</a:t>
                      </a:r>
                      <a:r>
                        <a:rPr lang="en-US" sz="1800" i="1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0.96 Nm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 power: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800" i="1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1.70 W</a:t>
                      </a:r>
                    </a:p>
                    <a:p>
                      <a:r>
                        <a:rPr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Recommendation: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s-419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Motor:</a:t>
                      </a:r>
                      <a:r>
                        <a:rPr lang="es-419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Pololu</a:t>
                      </a:r>
                      <a:r>
                        <a:rPr lang="es-419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37D DC </a:t>
                      </a:r>
                      <a:r>
                        <a:rPr lang="es-419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Gearmotor</a:t>
                      </a:r>
                      <a:r>
                        <a:rPr lang="es-419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19:1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Continuous torque: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1.6 Nm (sufficient for safety factor).</a:t>
                      </a: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No-load speed: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320 rpm (33.5 rad/s, easily adjustable with PWM control).</a:t>
                      </a: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 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2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 torque: </a:t>
                      </a:r>
                      <a:r>
                        <a:rPr lang="es-419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τ</a:t>
                      </a:r>
                      <a:r>
                        <a:rPr lang="en-US" sz="1800" i="1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=1.01 Nm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 power: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800" i="1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=1.78 W</a:t>
                      </a:r>
                    </a:p>
                    <a:p>
                      <a:r>
                        <a:rPr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Recommendation: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NEMA 17 Stepper Motor (with 5:1 gearbox)</a:t>
                      </a: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Continuous torque: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1.8 Nm (sufficient with margin).</a:t>
                      </a: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Supports 1.77 rad/s when using a suitable controller.</a:t>
                      </a: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 W (more than enough).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3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Torque required: </a:t>
                      </a:r>
                      <a:r>
                        <a:rPr lang="es-419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τ</a:t>
                      </a:r>
                      <a:r>
                        <a:rPr lang="en-US" sz="1800" i="1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0.09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required: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800" i="1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0.17 W</a:t>
                      </a:r>
                    </a:p>
                    <a:p>
                      <a:r>
                        <a:rPr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Recommendation: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MG90S Servo Motor</a:t>
                      </a: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Continuous torque: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0.18 Nm (twice the required torque).</a:t>
                      </a: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0.1 s/60° (equivalent to 10 rad/s).</a:t>
                      </a:r>
                    </a:p>
                    <a:p>
                      <a:pPr lvl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 W (well above the requirement).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254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50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D490D-D8DC-14A4-4C1F-E2BD8BF6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264" y="370157"/>
            <a:ext cx="9601200" cy="8126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Designs this robot?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472C68E-F478-D66F-EF72-FEDC90262B4C}"/>
              </a:ext>
            </a:extLst>
          </p:cNvPr>
          <p:cNvSpPr txBox="1"/>
          <p:nvPr/>
        </p:nvSpPr>
        <p:spPr>
          <a:xfrm>
            <a:off x="1030356" y="1269649"/>
            <a:ext cx="10777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BATT-BOT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designed to be an affordable solution for industrial automation, especially for small and medium-sized businesses looking to streamline their processes without incurring the high costs of traditional industrial robots.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064440-D2EC-CBAE-8886-733E173D984A}"/>
              </a:ext>
            </a:extLst>
          </p:cNvPr>
          <p:cNvSpPr txBox="1"/>
          <p:nvPr/>
        </p:nvSpPr>
        <p:spPr>
          <a:xfrm>
            <a:off x="1030356" y="2372204"/>
            <a:ext cx="4644887" cy="2298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Reasons for Low Cost:</a:t>
            </a:r>
            <a:endParaRPr lang="en-US" sz="20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Simplified Design:</a:t>
            </a:r>
            <a:endParaRPr lang="en-US" sz="20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Use of Economical Components:</a:t>
            </a:r>
            <a:endParaRPr lang="en-US" sz="20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Ease of Maintenance:</a:t>
            </a:r>
            <a:endParaRPr lang="en-US" sz="20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Energy Efficiency:</a:t>
            </a:r>
            <a:endParaRPr lang="en-US" sz="20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Benefit for Industry</a:t>
            </a:r>
            <a:endParaRPr lang="en-US" sz="20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F19DAD7-55C6-ECEE-BEBF-4C1DCD769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43" y="3039164"/>
            <a:ext cx="60960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05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7DB144-31BB-EB9B-6954-DCC87F8F3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52" y="680136"/>
            <a:ext cx="2748864" cy="2748864"/>
          </a:xfrm>
          <a:prstGeom prst="rect">
            <a:avLst/>
          </a:prstGeom>
          <a:noFill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2A986F-F88F-80D5-0257-753980DE7EED}"/>
              </a:ext>
            </a:extLst>
          </p:cNvPr>
          <p:cNvSpPr txBox="1"/>
          <p:nvPr/>
        </p:nvSpPr>
        <p:spPr>
          <a:xfrm>
            <a:off x="1304152" y="3664990"/>
            <a:ext cx="1288192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sng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JOINT 1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7715B3-B038-3CD2-7682-2F4E2092F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576" y="3137405"/>
            <a:ext cx="2854410" cy="28544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1DF1E86-E641-43BD-72EB-4BAECE8FFE5A}"/>
              </a:ext>
            </a:extLst>
          </p:cNvPr>
          <p:cNvSpPr txBox="1"/>
          <p:nvPr/>
        </p:nvSpPr>
        <p:spPr>
          <a:xfrm>
            <a:off x="6096000" y="6115747"/>
            <a:ext cx="1288192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sng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JOINT 2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13E5F26-5457-13FF-85C2-1E2F27931C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300" y="680136"/>
            <a:ext cx="2256602" cy="2256602"/>
          </a:xfrm>
          <a:prstGeom prst="rect">
            <a:avLst/>
          </a:prstGeom>
          <a:noFill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F474E5-1C96-2372-4A18-2042360DEACC}"/>
              </a:ext>
            </a:extLst>
          </p:cNvPr>
          <p:cNvSpPr txBox="1"/>
          <p:nvPr/>
        </p:nvSpPr>
        <p:spPr>
          <a:xfrm>
            <a:off x="9978598" y="3107725"/>
            <a:ext cx="1288192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sng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JOINT </a:t>
            </a:r>
            <a:r>
              <a:rPr lang="en-US" b="1" u="sng" kern="1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3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546EC141-F572-22C0-11D8-C165E14E6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15" y="186080"/>
            <a:ext cx="7692887" cy="55503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EE781E0-0584-4947-7391-53DC1BFB388D}"/>
              </a:ext>
            </a:extLst>
          </p:cNvPr>
          <p:cNvSpPr txBox="1"/>
          <p:nvPr/>
        </p:nvSpPr>
        <p:spPr>
          <a:xfrm>
            <a:off x="793698" y="5736381"/>
            <a:ext cx="10932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high initial torques compensate for the large initial error, while the system response is smoothed by the derivative action. </a:t>
            </a:r>
          </a:p>
          <a:p>
            <a:r>
              <a:rPr lang="en-US" dirty="0"/>
              <a:t>These graphs validate the PID controller as an effective solution for position control in robotic manipulators.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47D12C8-16C1-ADBB-A987-DF08556AC190}"/>
              </a:ext>
            </a:extLst>
          </p:cNvPr>
          <p:cNvSpPr txBox="1"/>
          <p:nvPr/>
        </p:nvSpPr>
        <p:spPr>
          <a:xfrm>
            <a:off x="1337014" y="2784057"/>
            <a:ext cx="2122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PID controller </a:t>
            </a:r>
          </a:p>
        </p:txBody>
      </p:sp>
    </p:spTree>
    <p:extLst>
      <p:ext uri="{BB962C8B-B14F-4D97-AF65-F5344CB8AC3E}">
        <p14:creationId xmlns:p14="http://schemas.microsoft.com/office/powerpoint/2010/main" val="401883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9580B7B-A3C8-CC43-B575-31E4BD6445D2}"/>
              </a:ext>
            </a:extLst>
          </p:cNvPr>
          <p:cNvSpPr txBox="1"/>
          <p:nvPr/>
        </p:nvSpPr>
        <p:spPr>
          <a:xfrm>
            <a:off x="512805" y="93448"/>
            <a:ext cx="11166389" cy="827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Model of BATT-BOT SERIES (S M L)</a:t>
            </a:r>
            <a:endParaRPr lang="en-US" sz="44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117B2A6-683C-4EF4-6CEC-43D260C23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64740"/>
              </p:ext>
            </p:extLst>
          </p:nvPr>
        </p:nvGraphicFramePr>
        <p:xfrm>
          <a:off x="827903" y="886801"/>
          <a:ext cx="11240530" cy="58777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2887">
                  <a:extLst>
                    <a:ext uri="{9D8B030D-6E8A-4147-A177-3AD203B41FA5}">
                      <a16:colId xmlns:a16="http://schemas.microsoft.com/office/drawing/2014/main" val="4205687237"/>
                    </a:ext>
                  </a:extLst>
                </a:gridCol>
                <a:gridCol w="3705551">
                  <a:extLst>
                    <a:ext uri="{9D8B030D-6E8A-4147-A177-3AD203B41FA5}">
                      <a16:colId xmlns:a16="http://schemas.microsoft.com/office/drawing/2014/main" val="2317260249"/>
                    </a:ext>
                  </a:extLst>
                </a:gridCol>
                <a:gridCol w="3902092">
                  <a:extLst>
                    <a:ext uri="{9D8B030D-6E8A-4147-A177-3AD203B41FA5}">
                      <a16:colId xmlns:a16="http://schemas.microsoft.com/office/drawing/2014/main" val="1184142318"/>
                    </a:ext>
                  </a:extLst>
                </a:gridCol>
              </a:tblGrid>
              <a:tr h="5565688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BATT-BOT S </a:t>
                      </a:r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(Small)</a:t>
                      </a:r>
                      <a:endParaRPr lang="en-US" sz="1800" u="sng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Ideal for ultra-compact assembly tasks, focusing on small and lightweight components.</a:t>
                      </a:r>
                    </a:p>
                    <a:p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Specifications: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 Dimensions: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L1: 25 cm (0.25 m)</a:t>
                      </a:r>
                    </a:p>
                    <a:p>
                      <a:pPr lvl="0"/>
                      <a:r>
                        <a:rPr lang="es-419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L2: 30 cm (0.30 m)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s-419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L3: 10 cm (0.10 m)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Horizontal Reach: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65 cm (0.65 m).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Payload: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0.3 kg.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(Repeatability):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±0.05 mm.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Angular Speed ​​(</a:t>
                      </a:r>
                      <a:r>
                        <a:rPr lang="es-419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ω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1.5 rad/s.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Robot Weight: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kg.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Required: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&lt;80 W.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Applications: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Assembly of small batteries, connectors, and lightweight electronic components.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8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BATT-BOT M </a:t>
                      </a:r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(Medium)</a:t>
                      </a:r>
                      <a:endParaRPr lang="en-US" sz="1800" u="sng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Designed for standard production lines, handling assembly tasks with extended reach and medium payloads.</a:t>
                      </a:r>
                    </a:p>
                    <a:p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Specifications: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 Dimensions: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L1: 35 cm (0.35 m)</a:t>
                      </a:r>
                    </a:p>
                    <a:p>
                      <a:pPr lvl="0"/>
                      <a:r>
                        <a:rPr lang="es-419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L2: 40 cm (0.40 m)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s-419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L3: 15 cm (0.15 m)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Horizontal Reach: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 cm (0.90 m).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Payload: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0.5 kg.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(Repeatability):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±0.03 mm.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Angular Speed ​​(</a:t>
                      </a:r>
                      <a:r>
                        <a:rPr lang="es-419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ω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1.77 rad/s.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Robot Weight: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6.5 kg.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Required: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&lt;100 W.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Applications: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Standard battery assembly, handling cells and small electronic device modules.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BATT-BOT L (</a:t>
                      </a:r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Large)</a:t>
                      </a:r>
                    </a:p>
                    <a:p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Optimized for assembly on larger production lines, with greater reach and payload capacity.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Specifications: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 Dimensions: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L1: 50 cm (0.50 m)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L2: 60 cm (0.60 m)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L3: 20 cm (0.20 m)</a:t>
                      </a:r>
                    </a:p>
                    <a:p>
                      <a:pPr lvl="0"/>
                      <a:r>
                        <a:rPr lang="es-419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Horizontal Reach:</a:t>
                      </a:r>
                      <a:r>
                        <a:rPr lang="es-419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130 cm (1.30 m).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Payload: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1.0 kg.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(Repeatability):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±0.02 mm.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Angular Speed ​​(ω):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2.0 rad/s.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Robot Weight: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 kg.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Required: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&lt;150 W.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Applications: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Assembly of large modules, assembly on more demanding lines, handling of heavier cells.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30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49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63D917-94A6-6CF3-6EE7-1F15649C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65" y="900771"/>
            <a:ext cx="3994504" cy="39945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64400F-5FE7-4FE3-5247-4133D6054CF7}"/>
              </a:ext>
            </a:extLst>
          </p:cNvPr>
          <p:cNvSpPr txBox="1"/>
          <p:nvPr/>
        </p:nvSpPr>
        <p:spPr>
          <a:xfrm>
            <a:off x="889686" y="4967163"/>
            <a:ext cx="10675208" cy="1656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Advantages of Having Three Models: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1. Flexibility: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They adapt to different production needs.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2. Scalability: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They allow companies to grow without changing technology.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3. Cost-Efficiency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: Each model is optimized for its specific use, saving unnecessary costs.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EA6C5C0-2D87-B89E-648F-0B64B1040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7746"/>
              </p:ext>
            </p:extLst>
          </p:nvPr>
        </p:nvGraphicFramePr>
        <p:xfrm>
          <a:off x="5685183" y="1692513"/>
          <a:ext cx="5534752" cy="1736487"/>
        </p:xfrm>
        <a:graphic>
          <a:graphicData uri="http://schemas.openxmlformats.org/drawingml/2006/table">
            <a:tbl>
              <a:tblPr firstRow="1" firstCol="1" bandRow="1"/>
              <a:tblGrid>
                <a:gridCol w="1111286">
                  <a:extLst>
                    <a:ext uri="{9D8B030D-6E8A-4147-A177-3AD203B41FA5}">
                      <a16:colId xmlns:a16="http://schemas.microsoft.com/office/drawing/2014/main" val="2462152724"/>
                    </a:ext>
                  </a:extLst>
                </a:gridCol>
                <a:gridCol w="963574">
                  <a:extLst>
                    <a:ext uri="{9D8B030D-6E8A-4147-A177-3AD203B41FA5}">
                      <a16:colId xmlns:a16="http://schemas.microsoft.com/office/drawing/2014/main" val="2737045731"/>
                    </a:ext>
                  </a:extLst>
                </a:gridCol>
                <a:gridCol w="1136822">
                  <a:extLst>
                    <a:ext uri="{9D8B030D-6E8A-4147-A177-3AD203B41FA5}">
                      <a16:colId xmlns:a16="http://schemas.microsoft.com/office/drawing/2014/main" val="2037806438"/>
                    </a:ext>
                  </a:extLst>
                </a:gridCol>
                <a:gridCol w="852616">
                  <a:extLst>
                    <a:ext uri="{9D8B030D-6E8A-4147-A177-3AD203B41FA5}">
                      <a16:colId xmlns:a16="http://schemas.microsoft.com/office/drawing/2014/main" val="1041059075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2896732807"/>
                    </a:ext>
                  </a:extLst>
                </a:gridCol>
                <a:gridCol w="704335">
                  <a:extLst>
                    <a:ext uri="{9D8B030D-6E8A-4147-A177-3AD203B41FA5}">
                      <a16:colId xmlns:a16="http://schemas.microsoft.com/office/drawing/2014/main" val="2613174163"/>
                    </a:ext>
                  </a:extLst>
                </a:gridCol>
              </a:tblGrid>
              <a:tr h="708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Horizontal Reach (m)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Maximum load (kg)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Precisions (mm)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 Total Weigh (kg)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Potency (W)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5620"/>
                  </a:ext>
                </a:extLst>
              </a:tr>
              <a:tr h="3830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BATT-BOT 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0.65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±0.05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&lt;80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107544"/>
                  </a:ext>
                </a:extLst>
              </a:tr>
              <a:tr h="3509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BATT-BOT M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±0.03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6.5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&lt;100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833297"/>
                  </a:ext>
                </a:extLst>
              </a:tr>
              <a:tr h="294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BATT-BOT L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1.30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±0.02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&lt;150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405416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99C7F799-7D47-655A-F342-200890298C0C}"/>
              </a:ext>
            </a:extLst>
          </p:cNvPr>
          <p:cNvSpPr txBox="1"/>
          <p:nvPr/>
        </p:nvSpPr>
        <p:spPr>
          <a:xfrm>
            <a:off x="5466836" y="1048723"/>
            <a:ext cx="6098058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Comparison in Table: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BBFD05-FF0F-4855-6188-989A66B4772C}"/>
              </a:ext>
            </a:extLst>
          </p:cNvPr>
          <p:cNvSpPr txBox="1"/>
          <p:nvPr/>
        </p:nvSpPr>
        <p:spPr>
          <a:xfrm>
            <a:off x="1532742" y="531439"/>
            <a:ext cx="190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Illustrative photo</a:t>
            </a:r>
          </a:p>
        </p:txBody>
      </p:sp>
    </p:spTree>
    <p:extLst>
      <p:ext uri="{BB962C8B-B14F-4D97-AF65-F5344CB8AC3E}">
        <p14:creationId xmlns:p14="http://schemas.microsoft.com/office/powerpoint/2010/main" val="1259371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3A46B0-113C-E8E3-CA21-B31C508A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35" t="25736" r="16367" b="299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0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507E8-142B-3C13-EA20-C6219A93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3455"/>
            <a:ext cx="9601200" cy="80507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designs</a:t>
            </a:r>
          </a:p>
        </p:txBody>
      </p:sp>
      <p:pic>
        <p:nvPicPr>
          <p:cNvPr id="15" name="Imagen 1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7901B22-965E-C6AF-71B0-E8E5D50A0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71" y="1040455"/>
            <a:ext cx="3406960" cy="2842590"/>
          </a:xfrm>
          <a:prstGeom prst="rect">
            <a:avLst/>
          </a:prstGeom>
        </p:spPr>
      </p:pic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8F83A545-D198-21FF-728F-C32FB62BA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19" y="976090"/>
            <a:ext cx="3406960" cy="2842590"/>
          </a:xfrm>
          <a:prstGeom prst="rect">
            <a:avLst/>
          </a:prstGeom>
        </p:spPr>
      </p:pic>
      <p:pic>
        <p:nvPicPr>
          <p:cNvPr id="19" name="Imagen 18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98E16A40-1478-2C49-E359-437F548B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06" y="4090065"/>
            <a:ext cx="3406960" cy="2534480"/>
          </a:xfrm>
          <a:prstGeom prst="rect">
            <a:avLst/>
          </a:prstGeom>
        </p:spPr>
      </p:pic>
      <p:pic>
        <p:nvPicPr>
          <p:cNvPr id="21" name="Imagen 20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CB01BF12-9234-4104-9318-19950BA61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94" y="4365765"/>
            <a:ext cx="2083754" cy="227440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AA37901-91B8-E709-9764-2F82EAA50AF4}"/>
              </a:ext>
            </a:extLst>
          </p:cNvPr>
          <p:cNvSpPr txBox="1"/>
          <p:nvPr/>
        </p:nvSpPr>
        <p:spPr>
          <a:xfrm>
            <a:off x="8556548" y="6194379"/>
            <a:ext cx="2083754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Isometric view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94AA5D1-3630-38D4-1F6F-B1C98E38CFBF}"/>
              </a:ext>
            </a:extLst>
          </p:cNvPr>
          <p:cNvSpPr txBox="1"/>
          <p:nvPr/>
        </p:nvSpPr>
        <p:spPr>
          <a:xfrm>
            <a:off x="1432806" y="3372695"/>
            <a:ext cx="1393964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Front view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487D984-5F4E-522D-AC2F-316029C7AE52}"/>
              </a:ext>
            </a:extLst>
          </p:cNvPr>
          <p:cNvSpPr txBox="1"/>
          <p:nvPr/>
        </p:nvSpPr>
        <p:spPr>
          <a:xfrm>
            <a:off x="1389736" y="4098460"/>
            <a:ext cx="1237421" cy="395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Top view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4285332-B779-427C-BD38-00270897585D}"/>
              </a:ext>
            </a:extLst>
          </p:cNvPr>
          <p:cNvSpPr txBox="1"/>
          <p:nvPr/>
        </p:nvSpPr>
        <p:spPr>
          <a:xfrm>
            <a:off x="7667071" y="3548286"/>
            <a:ext cx="1476035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Side view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31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A74A8314-C50E-3DB0-5868-F205C8C54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65" y="482047"/>
            <a:ext cx="5552661" cy="624674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E2BB6E-995B-839A-679E-39CA55E6641D}"/>
              </a:ext>
            </a:extLst>
          </p:cNvPr>
          <p:cNvSpPr txBox="1"/>
          <p:nvPr/>
        </p:nvSpPr>
        <p:spPr>
          <a:xfrm>
            <a:off x="8466558" y="3073229"/>
            <a:ext cx="2083754" cy="711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Isometric and Dimensions view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6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AA54E-E40D-3DD1-3656-0024E0B3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591" y="350562"/>
            <a:ext cx="9601200" cy="93158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 of the Robot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02E4A2-2E1D-0260-0B47-324E840A9061}"/>
              </a:ext>
            </a:extLst>
          </p:cNvPr>
          <p:cNvSpPr txBox="1"/>
          <p:nvPr/>
        </p:nvSpPr>
        <p:spPr>
          <a:xfrm>
            <a:off x="1181514" y="1336279"/>
            <a:ext cx="10665930" cy="4185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mathematical model of a robotic arm consists of two main components: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Kinematics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Dynamics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1. Kinematics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1.1. Denavit-Hartenberg (DH) Parameters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Using the DH convention, </a:t>
            </a:r>
            <a:endParaRPr lang="en-US" sz="1800" b="1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b="1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b="1" kern="1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79D8B3CE-87BD-F5EF-6147-0935B57B8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931337"/>
              </p:ext>
            </p:extLst>
          </p:nvPr>
        </p:nvGraphicFramePr>
        <p:xfrm>
          <a:off x="3130826" y="3925957"/>
          <a:ext cx="6374710" cy="1808715"/>
        </p:xfrm>
        <a:graphic>
          <a:graphicData uri="http://schemas.openxmlformats.org/drawingml/2006/table">
            <a:tbl>
              <a:tblPr firstRow="1" firstCol="1" bandRow="1"/>
              <a:tblGrid>
                <a:gridCol w="1062205">
                  <a:extLst>
                    <a:ext uri="{9D8B030D-6E8A-4147-A177-3AD203B41FA5}">
                      <a16:colId xmlns:a16="http://schemas.microsoft.com/office/drawing/2014/main" val="675581384"/>
                    </a:ext>
                  </a:extLst>
                </a:gridCol>
                <a:gridCol w="1062205">
                  <a:extLst>
                    <a:ext uri="{9D8B030D-6E8A-4147-A177-3AD203B41FA5}">
                      <a16:colId xmlns:a16="http://schemas.microsoft.com/office/drawing/2014/main" val="709390972"/>
                    </a:ext>
                  </a:extLst>
                </a:gridCol>
                <a:gridCol w="1062205">
                  <a:extLst>
                    <a:ext uri="{9D8B030D-6E8A-4147-A177-3AD203B41FA5}">
                      <a16:colId xmlns:a16="http://schemas.microsoft.com/office/drawing/2014/main" val="2873489466"/>
                    </a:ext>
                  </a:extLst>
                </a:gridCol>
                <a:gridCol w="1062205">
                  <a:extLst>
                    <a:ext uri="{9D8B030D-6E8A-4147-A177-3AD203B41FA5}">
                      <a16:colId xmlns:a16="http://schemas.microsoft.com/office/drawing/2014/main" val="4243696878"/>
                    </a:ext>
                  </a:extLst>
                </a:gridCol>
                <a:gridCol w="1062945">
                  <a:extLst>
                    <a:ext uri="{9D8B030D-6E8A-4147-A177-3AD203B41FA5}">
                      <a16:colId xmlns:a16="http://schemas.microsoft.com/office/drawing/2014/main" val="2979575112"/>
                    </a:ext>
                  </a:extLst>
                </a:gridCol>
                <a:gridCol w="1062945">
                  <a:extLst>
                    <a:ext uri="{9D8B030D-6E8A-4147-A177-3AD203B41FA5}">
                      <a16:colId xmlns:a16="http://schemas.microsoft.com/office/drawing/2014/main" val="1972894824"/>
                    </a:ext>
                  </a:extLst>
                </a:gridCol>
              </a:tblGrid>
              <a:tr h="3617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Link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θ (rad)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 (mm)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 (mm)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α (rad)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Joint Type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838229"/>
                  </a:ext>
                </a:extLst>
              </a:tr>
              <a:tr h="3617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35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Rotational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773579"/>
                  </a:ext>
                </a:extLst>
              </a:tr>
              <a:tr h="3617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Rotational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668897"/>
                  </a:ext>
                </a:extLst>
              </a:tr>
              <a:tr h="3617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Prismatic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16625"/>
                  </a:ext>
                </a:extLst>
              </a:tr>
              <a:tr h="3617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Rotational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202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5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D104819-51DB-0F4E-2ED3-D5AC602A32A4}"/>
                  </a:ext>
                </a:extLst>
              </p:cNvPr>
              <p:cNvSpPr txBox="1"/>
              <p:nvPr/>
            </p:nvSpPr>
            <p:spPr>
              <a:xfrm>
                <a:off x="815009" y="224067"/>
                <a:ext cx="11231217" cy="7576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1.2. Homogeneous Transformation Matrix</a:t>
                </a:r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The transformation matrix for each link is given by:</a:t>
                </a: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Step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For the first link:</a:t>
                </a: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D104819-51DB-0F4E-2ED3-D5AC602A3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09" y="224067"/>
                <a:ext cx="11231217" cy="7576626"/>
              </a:xfrm>
              <a:prstGeom prst="rect">
                <a:avLst/>
              </a:prstGeom>
              <a:blipFill>
                <a:blip r:embed="rId2"/>
                <a:stretch>
                  <a:fillRect l="-489" t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074349C7-F96F-63EB-EF15-F8253050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5411" r="6232" b="-1"/>
          <a:stretch/>
        </p:blipFill>
        <p:spPr bwMode="auto">
          <a:xfrm>
            <a:off x="2688641" y="1252135"/>
            <a:ext cx="6814717" cy="1858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8C79845-371F-A5C1-E746-9A9A82E87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98" y="4598632"/>
            <a:ext cx="4912001" cy="171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2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24554A67-1E06-7EB4-CAFD-072520E4E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2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73B2260-C8A7-58ED-2445-00DF62B598D6}"/>
                  </a:ext>
                </a:extLst>
              </p:cNvPr>
              <p:cNvSpPr txBox="1"/>
              <p:nvPr/>
            </p:nvSpPr>
            <p:spPr>
              <a:xfrm>
                <a:off x="1349237" y="538849"/>
                <a:ext cx="9881980" cy="5491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Step 2: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For the second link:</a:t>
                </a: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b="1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b="1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b="1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Step 3: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bSup>
                  </m:oMath>
                </a14:m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For the third link</a:t>
                </a: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b="1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73B2260-C8A7-58ED-2445-00DF62B5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237" y="538849"/>
                <a:ext cx="9881980" cy="5491440"/>
              </a:xfrm>
              <a:prstGeom prst="rect">
                <a:avLst/>
              </a:prstGeo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22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C000EB3-8471-DE9B-1002-D6DA2FFB0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7" r="2786" b="662"/>
          <a:stretch>
            <a:fillRect/>
          </a:stretch>
        </p:blipFill>
        <p:spPr bwMode="auto">
          <a:xfrm>
            <a:off x="3844787" y="1440916"/>
            <a:ext cx="5398604" cy="18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10CFD58-9517-6D88-7928-47F1A462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787" y="4361782"/>
            <a:ext cx="5398604" cy="19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9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0A8A886-D3D5-31AD-5467-13ADF292A81F}"/>
                  </a:ext>
                </a:extLst>
              </p:cNvPr>
              <p:cNvSpPr txBox="1"/>
              <p:nvPr/>
            </p:nvSpPr>
            <p:spPr>
              <a:xfrm>
                <a:off x="921440" y="258183"/>
                <a:ext cx="10349120" cy="4630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Step 4: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For the fourth link:</a:t>
                </a: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b="1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b="1" kern="1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u="sng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Final Transformation</a:t>
                </a:r>
                <a:endParaRPr lang="en-US" sz="1800" u="sng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The total transformation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is obtained by multiplying the matrices:</a:t>
                </a: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kern="100" dirty="0">
                  <a:effectLst/>
                  <a:latin typeface="Aptos" panose="020B0004020202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The total homogeneous transformation matrix, considering 𝑑3=0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0A8A886-D3D5-31AD-5467-13ADF292A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0" y="258183"/>
                <a:ext cx="10349120" cy="4630242"/>
              </a:xfrm>
              <a:prstGeom prst="rect">
                <a:avLst/>
              </a:prstGeom>
              <a:blipFill>
                <a:blip r:embed="rId2"/>
                <a:stretch>
                  <a:fillRect l="-471" b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771D10D7-EEA2-EFA2-3537-D8DE487BD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27" y="953525"/>
            <a:ext cx="5893269" cy="2034588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143D29D8-17AC-D11D-D3DB-C5D6D4DB7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6" t="10180" r="16937" b="6140"/>
          <a:stretch/>
        </p:blipFill>
        <p:spPr>
          <a:xfrm>
            <a:off x="5286330" y="5054923"/>
            <a:ext cx="2733261" cy="114241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3283D0-932F-CB21-8A07-D307B736B1E5}"/>
              </a:ext>
            </a:extLst>
          </p:cNvPr>
          <p:cNvSpPr txBox="1"/>
          <p:nvPr/>
        </p:nvSpPr>
        <p:spPr>
          <a:xfrm>
            <a:off x="921440" y="6330535"/>
            <a:ext cx="1047874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This means that the final position is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at </a:t>
            </a:r>
            <a:r>
              <a:rPr lang="en-US" sz="1800" b="1" kern="100" dirty="0">
                <a:effectLst/>
                <a:latin typeface="Cambria Math" panose="02040503050406030204" pitchFamily="18" charset="0"/>
                <a:ea typeface="PMingLiU" panose="02020500000000000000" pitchFamily="18" charset="-120"/>
                <a:cs typeface="Cambria Math" panose="02040503050406030204" pitchFamily="18" charset="0"/>
              </a:rPr>
              <a:t>𝑥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= 90 mm, </a:t>
            </a:r>
            <a:r>
              <a:rPr lang="en-US" sz="1800" b="1" i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y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= 0, </a:t>
            </a:r>
            <a:r>
              <a:rPr lang="en-US" sz="1800" b="1" i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z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= 0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in space, relative to the base coordinate system.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FFFC8C6B-985E-96DB-9F7A-908705420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-5806" b="1"/>
          <a:stretch/>
        </p:blipFill>
        <p:spPr>
          <a:xfrm>
            <a:off x="4729369" y="3624136"/>
            <a:ext cx="2733261" cy="6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08100-9350-2617-1C48-45C6AE24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01594"/>
            <a:ext cx="9601200" cy="87115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BATT-BOT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video arm">
            <a:hlinkClick r:id="" action="ppaction://media"/>
            <a:extLst>
              <a:ext uri="{FF2B5EF4-FFF2-40B4-BE49-F238E27FC236}">
                <a16:creationId xmlns:a16="http://schemas.microsoft.com/office/drawing/2014/main" id="{58931D96-47CF-73EB-196F-B698B444C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5741" y="1273239"/>
            <a:ext cx="8476735" cy="477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3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1326</TotalTime>
  <Words>1275</Words>
  <Application>Microsoft Office PowerPoint</Application>
  <PresentationFormat>Panorámica</PresentationFormat>
  <Paragraphs>278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Aptos</vt:lpstr>
      <vt:lpstr>Arial</vt:lpstr>
      <vt:lpstr>Cambria Math</vt:lpstr>
      <vt:lpstr>Franklin Gothic Book</vt:lpstr>
      <vt:lpstr>Symbol</vt:lpstr>
      <vt:lpstr>Times New Roman</vt:lpstr>
      <vt:lpstr>Wingdings</vt:lpstr>
      <vt:lpstr>Recorte</vt:lpstr>
      <vt:lpstr>INTRODUCCION TO ROBOTICS.</vt:lpstr>
      <vt:lpstr>Why We Designs this robot?</vt:lpstr>
      <vt:lpstr>Schematic designs</vt:lpstr>
      <vt:lpstr>Presentación de PowerPoint</vt:lpstr>
      <vt:lpstr>Mathematical Model of the Robot</vt:lpstr>
      <vt:lpstr>Presentación de PowerPoint</vt:lpstr>
      <vt:lpstr>Presentación de PowerPoint</vt:lpstr>
      <vt:lpstr>Presentación de PowerPoint</vt:lpstr>
      <vt:lpstr>Simulation of BATT-BOT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Robot Features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Cristhyan David Ojeda Diaz</dc:creator>
  <cp:lastModifiedBy>Cristhyan David Ojeda Diaz</cp:lastModifiedBy>
  <cp:revision>4</cp:revision>
  <dcterms:created xsi:type="dcterms:W3CDTF">2024-12-15T05:43:32Z</dcterms:created>
  <dcterms:modified xsi:type="dcterms:W3CDTF">2024-12-16T03:55:52Z</dcterms:modified>
</cp:coreProperties>
</file>